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5" r:id="rId8"/>
    <p:sldId id="262" r:id="rId9"/>
    <p:sldId id="264" r:id="rId10"/>
    <p:sldId id="267" r:id="rId11"/>
    <p:sldId id="266" r:id="rId12"/>
    <p:sldId id="263" r:id="rId13"/>
    <p:sldId id="268" r:id="rId14"/>
    <p:sldId id="270" r:id="rId15"/>
    <p:sldId id="269" r:id="rId16"/>
    <p:sldId id="279" r:id="rId17"/>
    <p:sldId id="261" r:id="rId18"/>
    <p:sldId id="273" r:id="rId19"/>
    <p:sldId id="272" r:id="rId20"/>
    <p:sldId id="275" r:id="rId21"/>
    <p:sldId id="274" r:id="rId22"/>
    <p:sldId id="271" r:id="rId23"/>
    <p:sldId id="278" r:id="rId24"/>
    <p:sldId id="276" r:id="rId25"/>
    <p:sldId id="277" r:id="rId26"/>
    <p:sldId id="280" r:id="rId27"/>
    <p:sldId id="284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 Sirna" initials="LS" lastIdx="1" clrIdx="0">
    <p:extLst>
      <p:ext uri="{19B8F6BF-5375-455C-9EA6-DF929625EA0E}">
        <p15:presenceInfo xmlns:p15="http://schemas.microsoft.com/office/powerpoint/2012/main" userId="4d2b2ed2c07c34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94660"/>
  </p:normalViewPr>
  <p:slideViewPr>
    <p:cSldViewPr snapToGrid="0">
      <p:cViewPr varScale="1">
        <p:scale>
          <a:sx n="66" d="100"/>
          <a:sy n="66" d="100"/>
        </p:scale>
        <p:origin x="6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7-16T22:29:22.746" idx="1">
    <p:pos x="9422" y="2613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4609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612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07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7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22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475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65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825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114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70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979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60A91-6829-4571-B6D1-31261B7FB76A}" type="datetimeFigureOut">
              <a:rPr lang="it-IT" smtClean="0"/>
              <a:t>02/08/2023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078B2-1555-4467-AC04-EC2EC66C0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603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bdeNeSSbkY?feature=oembed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3381BB2C-EC8E-B166-499C-FE8224BFC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4" y="-293280"/>
            <a:ext cx="12346004" cy="8227454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F2111875-67D7-75F9-A03E-C94AED87F71E}"/>
              </a:ext>
            </a:extLst>
          </p:cNvPr>
          <p:cNvSpPr/>
          <p:nvPr/>
        </p:nvSpPr>
        <p:spPr>
          <a:xfrm>
            <a:off x="450858" y="253631"/>
            <a:ext cx="11444287" cy="83099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it-IT" sz="4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Cristo ci ha liberati perché restassimo liberi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A8AC178-91CF-86E8-6D09-909CB4E43247}"/>
              </a:ext>
            </a:extLst>
          </p:cNvPr>
          <p:cNvSpPr txBox="1"/>
          <p:nvPr/>
        </p:nvSpPr>
        <p:spPr>
          <a:xfrm>
            <a:off x="1663490" y="6211669"/>
            <a:ext cx="10327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Dalla lettera di San Paolo apostolo ai Galati (5,1-6)</a:t>
            </a:r>
            <a:endParaRPr lang="it-IT" sz="36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D06F6B-4A2C-AA73-272D-63146B71BE77}"/>
              </a:ext>
            </a:extLst>
          </p:cNvPr>
          <p:cNvSpPr txBox="1"/>
          <p:nvPr/>
        </p:nvSpPr>
        <p:spPr>
          <a:xfrm>
            <a:off x="5049079" y="3123895"/>
            <a:ext cx="6211957" cy="1107996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it-IT" sz="6600" b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LECTIO DIVINA</a:t>
            </a:r>
          </a:p>
        </p:txBody>
      </p:sp>
    </p:spTree>
    <p:extLst>
      <p:ext uri="{BB962C8B-B14F-4D97-AF65-F5344CB8AC3E}">
        <p14:creationId xmlns:p14="http://schemas.microsoft.com/office/powerpoint/2010/main" val="55972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AEFA70-CB2F-D9DD-8A96-25A82E53C857}"/>
              </a:ext>
            </a:extLst>
          </p:cNvPr>
          <p:cNvSpPr txBox="1"/>
          <p:nvPr/>
        </p:nvSpPr>
        <p:spPr>
          <a:xfrm>
            <a:off x="566285" y="1173980"/>
            <a:ext cx="63542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secondo canale attraverso cui il male passa è “</a:t>
            </a:r>
            <a:r>
              <a:rPr lang="it-IT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l’omissione interiore</a:t>
            </a:r>
            <a:r>
              <a:rPr lang="it-IT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it-IT" sz="3200" dirty="0"/>
          </a:p>
        </p:txBody>
      </p:sp>
      <p:pic>
        <p:nvPicPr>
          <p:cNvPr id="2050" name="Picture 2" descr="Testa, Uomo, Persona, Persone, Volto">
            <a:extLst>
              <a:ext uri="{FF2B5EF4-FFF2-40B4-BE49-F238E27FC236}">
                <a16:creationId xmlns:a16="http://schemas.microsoft.com/office/drawing/2014/main" id="{394F8296-F0CB-3481-8A56-0820E1AE2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408" y="-860569"/>
            <a:ext cx="6223534" cy="622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A230370-4CEA-0928-5110-8A760CB2652A}"/>
              </a:ext>
            </a:extLst>
          </p:cNvPr>
          <p:cNvSpPr txBox="1"/>
          <p:nvPr/>
        </p:nvSpPr>
        <p:spPr>
          <a:xfrm>
            <a:off x="477251" y="5329873"/>
            <a:ext cx="115406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 dimentica il bene </a:t>
            </a:r>
            <a:r>
              <a:rPr lang="it-IT" sz="2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 conseguentemente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 scade nella trascuratezza, e questa produce una voragine il cui vuoto viene riempito dal desiderio disordinato, dalla brama, dalla passione. 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Tutto parte dal tralasciare ciò che è importante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26795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onna, Gambe, Piede, Seta, Erotico">
            <a:extLst>
              <a:ext uri="{FF2B5EF4-FFF2-40B4-BE49-F238E27FC236}">
                <a16:creationId xmlns:a16="http://schemas.microsoft.com/office/drawing/2014/main" id="{1749A8D0-2CFD-C5C5-5404-4A86A3EE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068" y="-98246"/>
            <a:ext cx="4812632" cy="728152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D373A91-BB0B-DF33-14A3-FA68769BD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53"/>
          <a:stretch/>
        </p:blipFill>
        <p:spPr>
          <a:xfrm>
            <a:off x="-214163" y="216916"/>
            <a:ext cx="6499460" cy="686745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256658D-9343-D297-6A33-890A6F78B523}"/>
              </a:ext>
            </a:extLst>
          </p:cNvPr>
          <p:cNvSpPr txBox="1"/>
          <p:nvPr/>
        </p:nvSpPr>
        <p:spPr>
          <a:xfrm>
            <a:off x="344102" y="216916"/>
            <a:ext cx="111580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Così accade che si cada nella “</a:t>
            </a:r>
            <a:r>
              <a:rPr lang="it-IT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trappola della contaminazione dei pensieri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”, quello che il Vangelo definirebbe il tentativo di “</a:t>
            </a:r>
            <a:r>
              <a:rPr lang="it-IT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servire due padroni:</a:t>
            </a:r>
            <a:endParaRPr lang="it-IT" sz="2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1173B21-7DFF-0862-0F5F-6F643B116268}"/>
              </a:ext>
            </a:extLst>
          </p:cNvPr>
          <p:cNvSpPr txBox="1"/>
          <p:nvPr/>
        </p:nvSpPr>
        <p:spPr>
          <a:xfrm>
            <a:off x="516956" y="5322772"/>
            <a:ext cx="11158087" cy="1426440"/>
          </a:xfrm>
          <a:prstGeom prst="rect">
            <a:avLst/>
          </a:prstGeom>
          <a:solidFill>
            <a:srgbClr val="002060">
              <a:alpha val="45000"/>
            </a:srgbClr>
          </a:solidFill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convinzione di poter fare coabitare l’amore con la menzogna, di tenersi gli avanzi di magazzino dei vecchi peccati e dei pensieri storti a cui non si è mai rinunciato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8834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CC4EF1D-A149-4C13-2EA4-E1279BB32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691" y="-791685"/>
            <a:ext cx="12413381" cy="827235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50DF1EA-F8C8-4927-F56A-A2EC91DC5D2C}"/>
              </a:ext>
            </a:extLst>
          </p:cNvPr>
          <p:cNvSpPr txBox="1"/>
          <p:nvPr/>
        </p:nvSpPr>
        <p:spPr>
          <a:xfrm>
            <a:off x="960120" y="865556"/>
            <a:ext cx="61336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Molte volte nella vita ci toccherà di combattere l’illusione di poter fare convivere il sano con l’infetto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DB391C9-DC81-6D70-49AD-47240AF530B3}"/>
              </a:ext>
            </a:extLst>
          </p:cNvPr>
          <p:cNvSpPr txBox="1"/>
          <p:nvPr/>
        </p:nvSpPr>
        <p:spPr>
          <a:xfrm>
            <a:off x="642485" y="4934709"/>
            <a:ext cx="61336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 non ci può essere contaminazione tra un pensiero secondo lo Spirito e un pensiero secondo il male. Non possiamo abituarci all’ambiguità interiore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6675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F9F7B1-4AC8-1813-06A3-90D6F730BC56}"/>
              </a:ext>
            </a:extLst>
          </p:cNvPr>
          <p:cNvSpPr txBox="1"/>
          <p:nvPr/>
        </p:nvSpPr>
        <p:spPr>
          <a:xfrm>
            <a:off x="340093" y="263427"/>
            <a:ext cx="11271183" cy="9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Noi infatti per virtù dello Spirito, attendiamo dalla fede la giustificazione che speriamo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1319D58-8B43-6CF6-CEFC-53473E50E4FF}"/>
              </a:ext>
            </a:extLst>
          </p:cNvPr>
          <p:cNvSpPr txBox="1"/>
          <p:nvPr/>
        </p:nvSpPr>
        <p:spPr>
          <a:xfrm>
            <a:off x="85023" y="1907372"/>
            <a:ext cx="325574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peccati non sono solo la nostra tragedia ma sono anche “dei doni di Dio che hanno preso la strada sbagliata”.</a:t>
            </a:r>
            <a:endParaRPr lang="it-IT" sz="2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2E4B04A-C966-32C2-9125-F939ED8F851E}"/>
              </a:ext>
            </a:extLst>
          </p:cNvPr>
          <p:cNvSpPr txBox="1"/>
          <p:nvPr/>
        </p:nvSpPr>
        <p:spPr>
          <a:xfrm>
            <a:off x="8099359" y="1536944"/>
            <a:ext cx="386484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peccati ci mettono dinanzi al fatto che solo la misericordia ci può salvare, e </a:t>
            </a:r>
            <a:r>
              <a:rPr lang="it-IT" sz="28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vogliamo arrivare al bene ci è necessario coltivare la memoria della misericordia di Dio</a:t>
            </a:r>
            <a:r>
              <a:rPr lang="it-IT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B6E8003-5D0E-27A2-733D-70531CF3CFD3}"/>
              </a:ext>
            </a:extLst>
          </p:cNvPr>
          <p:cNvSpPr txBox="1"/>
          <p:nvPr/>
        </p:nvSpPr>
        <p:spPr>
          <a:xfrm>
            <a:off x="420302" y="5640466"/>
            <a:ext cx="119545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peccati ci fanno prendere atto dell’urgenza , nella preghiera, di chiedere aiuto al Signore, di aggrapparci a Lui, di stare al Suo cospetto e vivere di misericordia</a:t>
            </a:r>
            <a:endParaRPr lang="it-IT" sz="2800" dirty="0"/>
          </a:p>
        </p:txBody>
      </p:sp>
      <p:pic>
        <p:nvPicPr>
          <p:cNvPr id="4098" name="Picture 2" descr="Mela, Spina, Oro, Colore, Finzione">
            <a:extLst>
              <a:ext uri="{FF2B5EF4-FFF2-40B4-BE49-F238E27FC236}">
                <a16:creationId xmlns:a16="http://schemas.microsoft.com/office/drawing/2014/main" id="{481AC5DF-45E0-19A5-84E0-19672C5FD1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8" b="17347"/>
          <a:stretch/>
        </p:blipFill>
        <p:spPr bwMode="auto">
          <a:xfrm>
            <a:off x="3309989" y="1134126"/>
            <a:ext cx="4850331" cy="4224147"/>
          </a:xfrm>
          <a:prstGeom prst="ellipse">
            <a:avLst/>
          </a:prstGeom>
          <a:ln w="571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29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4A2D66D-EFDE-CAE8-F09E-5FAB145C2683}"/>
              </a:ext>
            </a:extLst>
          </p:cNvPr>
          <p:cNvSpPr txBox="1"/>
          <p:nvPr/>
        </p:nvSpPr>
        <p:spPr>
          <a:xfrm>
            <a:off x="311217" y="327258"/>
            <a:ext cx="11569565" cy="1549668"/>
          </a:xfrm>
          <a:prstGeom prst="rect">
            <a:avLst/>
          </a:prstGeom>
          <a:noFill/>
        </p:spPr>
        <p:txBody>
          <a:bodyPr wrap="square">
            <a:prstTxWarp prst="textDoubleWave1">
              <a:avLst>
                <a:gd name="adj1" fmla="val 0"/>
                <a:gd name="adj2" fmla="val 0"/>
              </a:avLst>
            </a:prstTxWarp>
            <a:spAutoFit/>
          </a:bodyPr>
          <a:lstStyle/>
          <a:p>
            <a:r>
              <a:rPr lang="it-IT" sz="3600" i="1" kern="0" dirty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«Per fare un santo ci vuole un peccatore»</a:t>
            </a:r>
            <a:r>
              <a:rPr lang="it-IT" sz="3600" kern="0" dirty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it-IT" sz="3600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3F907A4-C765-C7AD-8682-22486A0E2F38}"/>
              </a:ext>
            </a:extLst>
          </p:cNvPr>
          <p:cNvSpPr txBox="1"/>
          <p:nvPr/>
        </p:nvSpPr>
        <p:spPr>
          <a:xfrm>
            <a:off x="311217" y="2137699"/>
            <a:ext cx="10924674" cy="1902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inherit"/>
              <a:buChar char="-"/>
            </a:pP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 fare un santo ci vuole un </a:t>
            </a:r>
            <a:r>
              <a:rPr lang="it-IT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goloso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perché ci vuole qualcuno che cerchi il vero piacere, qualcuno che non si accontenti. </a:t>
            </a:r>
            <a:endParaRPr lang="it-IT" sz="28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inherit"/>
              <a:buChar char="-"/>
            </a:pP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 fare un santo ci vuole un </a:t>
            </a:r>
            <a:r>
              <a:rPr lang="it-IT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invidioso</a:t>
            </a: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perché ci vuole qualcuno che voglia avere quello che hanno le persone più felici</a:t>
            </a:r>
            <a:endParaRPr lang="it-IT" sz="28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F05997-D9CE-5805-ABCB-F663AFA52C36}"/>
              </a:ext>
            </a:extLst>
          </p:cNvPr>
          <p:cNvSpPr txBox="1"/>
          <p:nvPr/>
        </p:nvSpPr>
        <p:spPr>
          <a:xfrm>
            <a:off x="460407" y="4040656"/>
            <a:ext cx="112711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Per fare un santo ci vuole un iroso,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perché nessuno si staccherà mai dal male, da una dipendenza, finché non la odia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5812AC-541C-6B86-F88C-1DB6E8F64F4C}"/>
              </a:ext>
            </a:extLst>
          </p:cNvPr>
          <p:cNvSpPr txBox="1"/>
          <p:nvPr/>
        </p:nvSpPr>
        <p:spPr>
          <a:xfrm>
            <a:off x="460407" y="4994763"/>
            <a:ext cx="112711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Per fare un santo ci vuole un avaro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perché di fatto il Regno dei Cieli è la ricchezza da non mollare,  una cosa che non puoi dare a nessuno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76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56B352-F462-1913-C5CA-CA10D15659FD}"/>
              </a:ext>
            </a:extLst>
          </p:cNvPr>
          <p:cNvSpPr txBox="1"/>
          <p:nvPr/>
        </p:nvSpPr>
        <p:spPr>
          <a:xfrm>
            <a:off x="311217" y="327258"/>
            <a:ext cx="11569565" cy="1549668"/>
          </a:xfrm>
          <a:prstGeom prst="rect">
            <a:avLst/>
          </a:prstGeom>
          <a:noFill/>
        </p:spPr>
        <p:txBody>
          <a:bodyPr wrap="square">
            <a:prstTxWarp prst="textDoubleWave1">
              <a:avLst>
                <a:gd name="adj1" fmla="val 0"/>
                <a:gd name="adj2" fmla="val 0"/>
              </a:avLst>
            </a:prstTxWarp>
            <a:spAutoFit/>
          </a:bodyPr>
          <a:lstStyle/>
          <a:p>
            <a:r>
              <a:rPr lang="it-IT" sz="3600" i="1" kern="0" dirty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«Per fare un santo ci vuole un peccatore»</a:t>
            </a:r>
            <a:r>
              <a:rPr lang="it-IT" sz="3600" kern="0" dirty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it-IT" sz="3600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2962329-7F0C-0242-1128-82D4283B1B27}"/>
              </a:ext>
            </a:extLst>
          </p:cNvPr>
          <p:cNvSpPr txBox="1"/>
          <p:nvPr/>
        </p:nvSpPr>
        <p:spPr>
          <a:xfrm>
            <a:off x="468828" y="1939952"/>
            <a:ext cx="118262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Per fare un santo ci vuole un </a:t>
            </a:r>
            <a:r>
              <a:rPr lang="it-IT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lussurioso</a:t>
            </a: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perché non si deve rinnegare la propria mascolinità o la propria femminilità ma darvi compimento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F2A846A-17A0-2A48-9CF7-15E4A6D9DEFF}"/>
              </a:ext>
            </a:extLst>
          </p:cNvPr>
          <p:cNvSpPr txBox="1"/>
          <p:nvPr/>
        </p:nvSpPr>
        <p:spPr>
          <a:xfrm>
            <a:off x="468828" y="3387974"/>
            <a:ext cx="11254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Per fare un santo ci vuole un </a:t>
            </a:r>
            <a:r>
              <a:rPr lang="it-IT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accidioso</a:t>
            </a: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perché c’è una santa pigrizia e noia che si provano riguardo al peccato.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8A7A4E2-75C1-1683-B7AB-0B894DDB4653}"/>
              </a:ext>
            </a:extLst>
          </p:cNvPr>
          <p:cNvSpPr txBox="1"/>
          <p:nvPr/>
        </p:nvSpPr>
        <p:spPr>
          <a:xfrm>
            <a:off x="182878" y="4481367"/>
            <a:ext cx="11826241" cy="2005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inherit"/>
              <a:buChar char="-"/>
            </a:pP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 fare un santo ci vuole </a:t>
            </a:r>
            <a:r>
              <a:rPr lang="it-IT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una tristezza secondo Dio</a:t>
            </a: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avere la tristezza per il bene che si poteva ancora fare.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inherit"/>
              <a:buChar char="-"/>
            </a:pP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 fare un santo ci vuole un </a:t>
            </a:r>
            <a:r>
              <a:rPr lang="it-IT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superbo</a:t>
            </a:r>
            <a:r>
              <a:rPr lang="it-IT" sz="2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2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perché ci vuole qualcuno che pensi: sì Dio parla proprio con me!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99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omanda, Punto Interrogativo, Simbolo">
            <a:extLst>
              <a:ext uri="{FF2B5EF4-FFF2-40B4-BE49-F238E27FC236}">
                <a16:creationId xmlns:a16="http://schemas.microsoft.com/office/drawing/2014/main" id="{122F3A37-24F5-AC9C-9645-12F53FCE4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1630" y="-378848"/>
            <a:ext cx="1953528" cy="390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ole, Tempo Atmosferico">
            <a:extLst>
              <a:ext uri="{FF2B5EF4-FFF2-40B4-BE49-F238E27FC236}">
                <a16:creationId xmlns:a16="http://schemas.microsoft.com/office/drawing/2014/main" id="{1A856B48-D57A-D1A9-3A71-3007B5B0B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402" y="639863"/>
            <a:ext cx="2747660" cy="274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5897E34-72FF-0DAF-DF19-7AAC920CA32F}"/>
              </a:ext>
            </a:extLst>
          </p:cNvPr>
          <p:cNvSpPr txBox="1"/>
          <p:nvPr/>
        </p:nvSpPr>
        <p:spPr>
          <a:xfrm>
            <a:off x="104320" y="1957954"/>
            <a:ext cx="40052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È’ chiaro che bisogna rompere con tutte le dipendenze e tutte le voracità, ma se non si illumina la meta, se non c’è una luce verso cui camminare, cosa è quella disciplina? A cosa serve? 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BBD4276-9A9B-D81F-74BE-9DB6E7252FAC}"/>
              </a:ext>
            </a:extLst>
          </p:cNvPr>
          <p:cNvSpPr txBox="1"/>
          <p:nvPr/>
        </p:nvSpPr>
        <p:spPr>
          <a:xfrm>
            <a:off x="6898678" y="1007270"/>
            <a:ext cx="4126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Certo che bisogna smettere di peccare ,  ma perché farlo? </a:t>
            </a:r>
            <a:endParaRPr lang="it-IT" sz="32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3057C01-CF85-9E2A-EC6F-3626D3AFD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188" y="2272407"/>
            <a:ext cx="8260467" cy="5016192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FF8B174-72C8-81E9-377D-BF1A8BFA4EF6}"/>
              </a:ext>
            </a:extLst>
          </p:cNvPr>
          <p:cNvSpPr txBox="1"/>
          <p:nvPr/>
        </p:nvSpPr>
        <p:spPr>
          <a:xfrm>
            <a:off x="5467814" y="5081522"/>
            <a:ext cx="53894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È il 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ene e la sua gioia, che mi possono attirare fuori dal male,   non il fatto che il male non si fa.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483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19357EA-E04E-0EB2-B0AB-F46560BDBC54}"/>
              </a:ext>
            </a:extLst>
          </p:cNvPr>
          <p:cNvSpPr txBox="1"/>
          <p:nvPr/>
        </p:nvSpPr>
        <p:spPr>
          <a:xfrm>
            <a:off x="298384" y="259163"/>
            <a:ext cx="118936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Poiché in Cristo Gesù non è la circoncisione che conta o la non circoncisione, ma la fede che opera per mezzo della carità -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necessita la circoncisione del cuore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B7E88D-8DA5-300B-CA03-3B88F40BA671}"/>
              </a:ext>
            </a:extLst>
          </p:cNvPr>
          <p:cNvSpPr txBox="1"/>
          <p:nvPr/>
        </p:nvSpPr>
        <p:spPr>
          <a:xfrm>
            <a:off x="638476" y="5615135"/>
            <a:ext cx="112134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Circoncidere il cuore significa tagliare un pezzo di qualcosa, di intimo a cui teniamo, e questo fa sanguinare</a:t>
            </a:r>
            <a:endParaRPr lang="it-IT" sz="28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48507AE-B266-1140-1C3B-9C6E462D4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18" y="1958867"/>
            <a:ext cx="4800782" cy="32292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uori, Malta, Spazi Vuoti">
            <a:extLst>
              <a:ext uri="{FF2B5EF4-FFF2-40B4-BE49-F238E27FC236}">
                <a16:creationId xmlns:a16="http://schemas.microsoft.com/office/drawing/2014/main" id="{5C7021A3-7276-AF40-E255-CE6F3A599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25062">
            <a:off x="459762" y="1618659"/>
            <a:ext cx="2382401" cy="20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10098BA-571E-C322-CC35-CC738B05F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106" y="1383092"/>
            <a:ext cx="4226574" cy="401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iò che viene dalla mano di Dio – Notizie Cristiane">
            <a:extLst>
              <a:ext uri="{FF2B5EF4-FFF2-40B4-BE49-F238E27FC236}">
                <a16:creationId xmlns:a16="http://schemas.microsoft.com/office/drawing/2014/main" id="{3194F6C2-C562-DB08-0CAF-BE465EFD5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69" y="1295203"/>
            <a:ext cx="6338536" cy="3879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B282CBC-B2E0-F031-A7E0-CD688DD8C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337" y="292247"/>
            <a:ext cx="4270408" cy="656575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6F9DE24-CBAF-E9BC-6158-A2A697FA7050}"/>
              </a:ext>
            </a:extLst>
          </p:cNvPr>
          <p:cNvSpPr txBox="1"/>
          <p:nvPr/>
        </p:nvSpPr>
        <p:spPr>
          <a:xfrm>
            <a:off x="798898" y="442043"/>
            <a:ext cx="11020926" cy="703364"/>
          </a:xfrm>
          <a:prstGeom prst="rect">
            <a:avLst/>
          </a:prstGeom>
          <a:noFill/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r>
              <a:rPr lang="it-IT" sz="28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Cosa possiamo fare per non essere intrappolati in tutto questo?</a:t>
            </a:r>
            <a:endParaRPr lang="it-IT" sz="28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A1593BF-7DF4-9E77-B255-A4B197BE3851}"/>
              </a:ext>
            </a:extLst>
          </p:cNvPr>
          <p:cNvSpPr txBox="1"/>
          <p:nvPr/>
        </p:nvSpPr>
        <p:spPr>
          <a:xfrm>
            <a:off x="433137" y="5338970"/>
            <a:ext cx="11731592" cy="138499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propria buona volontà non basta, ci vuole l'aiuto di Dio, dei fratelli, dei sacramenti, delle Scritture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 di tutto quello che il Signore ci ha donato per essere liberati.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3854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7DBEDC37-009D-E302-C26A-841BB521DFAC}"/>
              </a:ext>
            </a:extLst>
          </p:cNvPr>
          <p:cNvSpPr/>
          <p:nvPr/>
        </p:nvSpPr>
        <p:spPr>
          <a:xfrm>
            <a:off x="417404" y="378140"/>
            <a:ext cx="4908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Non scoraggiarsi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8CE70E2-B969-5A21-4217-27605EA6D6FA}"/>
              </a:ext>
            </a:extLst>
          </p:cNvPr>
          <p:cNvSpPr/>
          <p:nvPr/>
        </p:nvSpPr>
        <p:spPr>
          <a:xfrm>
            <a:off x="6372841" y="5797161"/>
            <a:ext cx="51444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Iniziare a pregare</a:t>
            </a:r>
          </a:p>
        </p:txBody>
      </p:sp>
      <p:pic>
        <p:nvPicPr>
          <p:cNvPr id="1026" name="Picture 2" descr="Gratis Foto Di Donna In Maglione Dolcevita Giallo, Jeans Blu Denim E Occhiali Che Danno Il Pollice In Alto Foto a disposizione">
            <a:extLst>
              <a:ext uri="{FF2B5EF4-FFF2-40B4-BE49-F238E27FC236}">
                <a16:creationId xmlns:a16="http://schemas.microsoft.com/office/drawing/2014/main" id="{41840AA8-CD81-0AEA-CDCC-6A36A4DD62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23"/>
          <a:stretch/>
        </p:blipFill>
        <p:spPr bwMode="auto">
          <a:xfrm>
            <a:off x="966044" y="1540333"/>
            <a:ext cx="4234210" cy="48432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Gratis Immagine gratuita di barbuto, cristianesimo, fede Foto a disposizione">
            <a:extLst>
              <a:ext uri="{FF2B5EF4-FFF2-40B4-BE49-F238E27FC236}">
                <a16:creationId xmlns:a16="http://schemas.microsoft.com/office/drawing/2014/main" id="{0D877369-82D3-FB1A-23DB-4887EE3F4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" t="16327" r="-2340" b="9368"/>
          <a:stretch/>
        </p:blipFill>
        <p:spPr bwMode="auto">
          <a:xfrm>
            <a:off x="6646347" y="205443"/>
            <a:ext cx="4803602" cy="53539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8832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9AE24BD0-DA59-D01A-2E5D-FE022DF367A8}"/>
              </a:ext>
            </a:extLst>
          </p:cNvPr>
          <p:cNvSpPr txBox="1"/>
          <p:nvPr/>
        </p:nvSpPr>
        <p:spPr>
          <a:xfrm>
            <a:off x="408472" y="1124310"/>
            <a:ext cx="11375055" cy="5509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3200" b="1" i="0" dirty="0">
                <a:effectLst/>
                <a:latin typeface="Lato" panose="020F0502020204030203" pitchFamily="34" charset="0"/>
              </a:rPr>
              <a:t>1</a:t>
            </a:r>
            <a:r>
              <a:rPr lang="it-IT" sz="3200" b="0" i="0" dirty="0">
                <a:effectLst/>
                <a:latin typeface="Lato" panose="020F0502020204030203" pitchFamily="34" charset="0"/>
              </a:rPr>
              <a:t> Cristo ci ha liberati perché restassimo liberi; state dunque saldi e non lasciatevi imporre di nuovo il giogo della schiavitù. </a:t>
            </a:r>
            <a:r>
              <a:rPr lang="it-IT" sz="3200" b="1" i="0" dirty="0">
                <a:effectLst/>
                <a:latin typeface="Lato" panose="020F0502020204030203" pitchFamily="34" charset="0"/>
              </a:rPr>
              <a:t>2</a:t>
            </a:r>
            <a:r>
              <a:rPr lang="it-IT" sz="3200" b="0" i="0" dirty="0">
                <a:effectLst/>
                <a:latin typeface="Lato" panose="020F0502020204030203" pitchFamily="34" charset="0"/>
              </a:rPr>
              <a:t> Ecco, io Paolo vi dico: se vi fate circoncidere, Cristo non vi gioverà nulla. </a:t>
            </a:r>
            <a:r>
              <a:rPr lang="it-IT" sz="3200" b="1" i="0" dirty="0">
                <a:effectLst/>
                <a:latin typeface="Lato" panose="020F0502020204030203" pitchFamily="34" charset="0"/>
              </a:rPr>
              <a:t>3</a:t>
            </a:r>
            <a:r>
              <a:rPr lang="it-IT" sz="3200" b="0" i="0" dirty="0">
                <a:effectLst/>
                <a:latin typeface="Lato" panose="020F0502020204030203" pitchFamily="34" charset="0"/>
              </a:rPr>
              <a:t> E dichiaro ancora una volta a chiunque si fa circoncidere che egli è obbligato ad osservare tutta quanta la legge. </a:t>
            </a:r>
            <a:r>
              <a:rPr lang="it-IT" sz="3200" b="1" i="0" dirty="0">
                <a:effectLst/>
                <a:latin typeface="Lato" panose="020F0502020204030203" pitchFamily="34" charset="0"/>
              </a:rPr>
              <a:t>4</a:t>
            </a:r>
            <a:r>
              <a:rPr lang="it-IT" sz="3200" b="0" i="0" dirty="0">
                <a:effectLst/>
                <a:latin typeface="Lato" panose="020F0502020204030203" pitchFamily="34" charset="0"/>
              </a:rPr>
              <a:t> Non avete più nulla a che fare con Cristo voi che cercate la giustificazione nella legge; siete decaduti dalla grazia. </a:t>
            </a:r>
            <a:r>
              <a:rPr lang="it-IT" sz="3200" b="1" i="0" dirty="0">
                <a:effectLst/>
                <a:latin typeface="Lato" panose="020F0502020204030203" pitchFamily="34" charset="0"/>
              </a:rPr>
              <a:t>5</a:t>
            </a:r>
            <a:r>
              <a:rPr lang="it-IT" sz="3200" b="0" i="0" dirty="0">
                <a:effectLst/>
                <a:latin typeface="Lato" panose="020F0502020204030203" pitchFamily="34" charset="0"/>
              </a:rPr>
              <a:t> Noi infatti per virtù dello Spirito, attendiamo dalla fede la giustificazione che speriamo. </a:t>
            </a:r>
            <a:r>
              <a:rPr lang="it-IT" sz="3200" b="1" i="0" dirty="0">
                <a:effectLst/>
                <a:latin typeface="Lato" panose="020F0502020204030203" pitchFamily="34" charset="0"/>
              </a:rPr>
              <a:t>6</a:t>
            </a:r>
            <a:r>
              <a:rPr lang="it-IT" sz="3200" b="0" i="0" dirty="0">
                <a:effectLst/>
                <a:latin typeface="Lato" panose="020F0502020204030203" pitchFamily="34" charset="0"/>
              </a:rPr>
              <a:t> Poiché in Cristo Gesù non è la circoncisione che conta o la non circoncisione, ma la fede che opera per mezzo della carità.</a:t>
            </a:r>
            <a:endParaRPr lang="it-IT" sz="32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4C2DF0B-80F7-286B-C8FD-B62D5C04111D}"/>
              </a:ext>
            </a:extLst>
          </p:cNvPr>
          <p:cNvSpPr/>
          <p:nvPr/>
        </p:nvSpPr>
        <p:spPr>
          <a:xfrm>
            <a:off x="4379494" y="144379"/>
            <a:ext cx="4119613" cy="97993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Galati 5,1-6</a:t>
            </a:r>
          </a:p>
        </p:txBody>
      </p:sp>
    </p:spTree>
    <p:extLst>
      <p:ext uri="{BB962C8B-B14F-4D97-AF65-F5344CB8AC3E}">
        <p14:creationId xmlns:p14="http://schemas.microsoft.com/office/powerpoint/2010/main" val="1621426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5B6A745-8DEF-0197-2434-C3AE84A41579}"/>
              </a:ext>
            </a:extLst>
          </p:cNvPr>
          <p:cNvSpPr txBox="1"/>
          <p:nvPr/>
        </p:nvSpPr>
        <p:spPr>
          <a:xfrm>
            <a:off x="286352" y="199670"/>
            <a:ext cx="7269480" cy="9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non si parte dal Signore si parte dalla confusione e finisce che le carte le darà un altro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9D3831-FEF1-897A-EC3D-D39D2107B464}"/>
              </a:ext>
            </a:extLst>
          </p:cNvPr>
          <p:cNvSpPr txBox="1"/>
          <p:nvPr/>
        </p:nvSpPr>
        <p:spPr>
          <a:xfrm>
            <a:off x="286352" y="1404108"/>
            <a:ext cx="60976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Una delle tecniche fondamentali del demonio è non farci parlare con Dio</a:t>
            </a:r>
            <a:endParaRPr lang="it-IT" sz="3200" dirty="0"/>
          </a:p>
        </p:txBody>
      </p:sp>
      <p:pic>
        <p:nvPicPr>
          <p:cNvPr id="2050" name="Picture 2" descr="Gratis Immagine gratuita di calzini, camera, da solo Foto a disposizione">
            <a:extLst>
              <a:ext uri="{FF2B5EF4-FFF2-40B4-BE49-F238E27FC236}">
                <a16:creationId xmlns:a16="http://schemas.microsoft.com/office/drawing/2014/main" id="{E8347D86-ECC5-C674-3C8D-1ED8675111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5" b="16371"/>
          <a:stretch/>
        </p:blipFill>
        <p:spPr bwMode="auto">
          <a:xfrm>
            <a:off x="0" y="2481326"/>
            <a:ext cx="4012130" cy="40083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ratis Immagine gratuita di audio, auto, controlli Foto a disposizione">
            <a:extLst>
              <a:ext uri="{FF2B5EF4-FFF2-40B4-BE49-F238E27FC236}">
                <a16:creationId xmlns:a16="http://schemas.microsoft.com/office/drawing/2014/main" id="{7C00AE16-EBAD-F0F2-7801-3068DA7D9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387" y="199670"/>
            <a:ext cx="4438887" cy="66583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B685298-C69A-8B9C-3BB1-952BE5B355F2}"/>
              </a:ext>
            </a:extLst>
          </p:cNvPr>
          <p:cNvSpPr txBox="1"/>
          <p:nvPr/>
        </p:nvSpPr>
        <p:spPr>
          <a:xfrm>
            <a:off x="4147685" y="3230959"/>
            <a:ext cx="3504800" cy="3046988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maligno parla al nostro cuore </a:t>
            </a:r>
            <a:r>
              <a:rPr lang="it-I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soprattutto quando noi non stiamo dialogando con il Signore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78015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atis Donna Che Guarda Verso Il Cielo Foto a disposizione">
            <a:extLst>
              <a:ext uri="{FF2B5EF4-FFF2-40B4-BE49-F238E27FC236}">
                <a16:creationId xmlns:a16="http://schemas.microsoft.com/office/drawing/2014/main" id="{36CBDDD9-5AF9-1FD3-01B9-1166DDD05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02" y="288382"/>
            <a:ext cx="5024989" cy="6281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Gratis Camicia A Maniche Lunghe Arancione Da Portare Della Donna Foto a disposizione">
            <a:extLst>
              <a:ext uri="{FF2B5EF4-FFF2-40B4-BE49-F238E27FC236}">
                <a16:creationId xmlns:a16="http://schemas.microsoft.com/office/drawing/2014/main" id="{ECE6FEF3-F039-9655-07C1-D8B2EF4B3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871" y="155738"/>
            <a:ext cx="3511597" cy="4389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F644B3-5686-7D20-13AC-4B6236DB63E9}"/>
              </a:ext>
            </a:extLst>
          </p:cNvPr>
          <p:cNvSpPr txBox="1"/>
          <p:nvPr/>
        </p:nvSpPr>
        <p:spPr>
          <a:xfrm>
            <a:off x="5336843" y="4545234"/>
            <a:ext cx="685515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Occorre </a:t>
            </a:r>
            <a:r>
              <a:rPr lang="it-IT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ripetere i pensieri</a:t>
            </a:r>
            <a:r>
              <a:rPr lang="it-IT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riguardarli con più attenzione, domandandosi: «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Vediamo un po' che pensieri ho?»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 poi anche </a:t>
            </a:r>
            <a:r>
              <a:rPr lang="it-IT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interrogarli: </a:t>
            </a:r>
            <a:r>
              <a:rPr lang="it-IT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Questo pensiero da chi viene? dallo Spirito Santo o dal nemico?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it-IT" sz="2800" b="1" i="1" u="sng" dirty="0"/>
          </a:p>
        </p:txBody>
      </p:sp>
      <p:pic>
        <p:nvPicPr>
          <p:cNvPr id="3078" name="Picture 6" descr="Gratis Illustrazione Di Bolla Bianca Foto a disposizione">
            <a:extLst>
              <a:ext uri="{FF2B5EF4-FFF2-40B4-BE49-F238E27FC236}">
                <a16:creationId xmlns:a16="http://schemas.microsoft.com/office/drawing/2014/main" id="{32178B06-101D-4E9D-ECA0-69E54EC3C1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6" r="51666" b="21753"/>
          <a:stretch/>
        </p:blipFill>
        <p:spPr bwMode="auto">
          <a:xfrm>
            <a:off x="8701238" y="450042"/>
            <a:ext cx="3704371" cy="341749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37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tis Uomo Che Indossa Giacca Di Pelle Nera E Jeans Blu Che Si Siede Sul Pavimento Foto a disposizione">
            <a:extLst>
              <a:ext uri="{FF2B5EF4-FFF2-40B4-BE49-F238E27FC236}">
                <a16:creationId xmlns:a16="http://schemas.microsoft.com/office/drawing/2014/main" id="{52D3C20A-B2E1-61BD-9358-32A73208D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7" y="1020597"/>
            <a:ext cx="7822532" cy="52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ratis Uomo Che Perfora Muro Grigio Foto a disposizione">
            <a:extLst>
              <a:ext uri="{FF2B5EF4-FFF2-40B4-BE49-F238E27FC236}">
                <a16:creationId xmlns:a16="http://schemas.microsoft.com/office/drawing/2014/main" id="{A080561F-82FC-BF42-FB94-15EBAEAB8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82"/>
          <a:stretch/>
        </p:blipFill>
        <p:spPr bwMode="auto">
          <a:xfrm>
            <a:off x="8395234" y="0"/>
            <a:ext cx="38641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D4C0B0B-DBAC-39DC-89B2-8F97B89F9BDC}"/>
              </a:ext>
            </a:extLst>
          </p:cNvPr>
          <p:cNvSpPr txBox="1"/>
          <p:nvPr/>
        </p:nvSpPr>
        <p:spPr>
          <a:xfrm>
            <a:off x="154004" y="223627"/>
            <a:ext cx="8173853" cy="181588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 la ripetizione capiamo meglio che </a:t>
            </a:r>
            <a:r>
              <a:rPr lang="it-IT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cosa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 muove dentro di noi, mentre con l'interrogazione possiamo provare a vedere </a:t>
            </a:r>
            <a:r>
              <a:rPr lang="it-IT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come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 muove ciò che abbiamo dentro.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4ACF86A-D753-4232-DA81-2DF7390C7FC0}"/>
              </a:ext>
            </a:extLst>
          </p:cNvPr>
          <p:cNvSpPr txBox="1"/>
          <p:nvPr/>
        </p:nvSpPr>
        <p:spPr>
          <a:xfrm>
            <a:off x="154004" y="5869885"/>
            <a:ext cx="12172750" cy="954107"/>
          </a:xfrm>
          <a:prstGeom prst="rect">
            <a:avLst/>
          </a:prstGeom>
          <a:solidFill>
            <a:srgbClr val="002060">
              <a:alpha val="34000"/>
            </a:srgbClr>
          </a:solidFill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Anche perché 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ogni pensiero porta sempre da qualche parte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e normalmente          il tentatore nasconde le conseguenze delle sue suggestioni, come fa con Eva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003666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6B391BB-9762-9472-9F12-26FC9BD60892}"/>
              </a:ext>
            </a:extLst>
          </p:cNvPr>
          <p:cNvSpPr txBox="1"/>
          <p:nvPr/>
        </p:nvSpPr>
        <p:spPr>
          <a:xfrm>
            <a:off x="3522846" y="0"/>
            <a:ext cx="82488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L'oblio delle conseguenze di un peccato è  uno dei motivi più forti per praticarlo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4AF6160-1842-7EFA-9777-0AAC597A42D4}"/>
              </a:ext>
            </a:extLst>
          </p:cNvPr>
          <p:cNvSpPr txBox="1"/>
          <p:nvPr/>
        </p:nvSpPr>
        <p:spPr>
          <a:xfrm>
            <a:off x="-13311" y="3721423"/>
            <a:ext cx="4027772" cy="2374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Inoltre è sempre opportuno “</a:t>
            </a:r>
            <a:r>
              <a:rPr lang="it-IT" sz="28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 aspettare i pensieri”,</a:t>
            </a: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 fare anticamera alle cose che ci entrano in testa. 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759224E-0580-FC3B-6B46-CA4184ABE7F5}"/>
              </a:ext>
            </a:extLst>
          </p:cNvPr>
          <p:cNvSpPr txBox="1"/>
          <p:nvPr/>
        </p:nvSpPr>
        <p:spPr>
          <a:xfrm>
            <a:off x="5046848" y="1813895"/>
            <a:ext cx="288837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 confrontarsi  con i fratelli e       le sorelle che ci circondano</a:t>
            </a:r>
            <a:endParaRPr lang="it-IT" sz="2800" dirty="0"/>
          </a:p>
        </p:txBody>
      </p:sp>
      <p:pic>
        <p:nvPicPr>
          <p:cNvPr id="5122" name="Picture 2" descr="Gratis Immagine gratuita di abbigliamento sportivo, allenamento, allenatore Foto a disposizione">
            <a:extLst>
              <a:ext uri="{FF2B5EF4-FFF2-40B4-BE49-F238E27FC236}">
                <a16:creationId xmlns:a16="http://schemas.microsoft.com/office/drawing/2014/main" id="{562C031D-D072-773D-104E-6662B920A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48" y="391277"/>
            <a:ext cx="4762500" cy="3238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ratis Immagine gratuita di aiuto, anonimo, assistenza sanitaria Foto a disposizione">
            <a:extLst>
              <a:ext uri="{FF2B5EF4-FFF2-40B4-BE49-F238E27FC236}">
                <a16:creationId xmlns:a16="http://schemas.microsoft.com/office/drawing/2014/main" id="{7FF3F93B-20DF-E2AF-0818-41259A725A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9"/>
          <a:stretch/>
        </p:blipFill>
        <p:spPr bwMode="auto">
          <a:xfrm>
            <a:off x="8048246" y="1316398"/>
            <a:ext cx="3859406" cy="528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ratis Immagine gratuita di altoparlante, ascoltare, attento Foto a disposizione">
            <a:extLst>
              <a:ext uri="{FF2B5EF4-FFF2-40B4-BE49-F238E27FC236}">
                <a16:creationId xmlns:a16="http://schemas.microsoft.com/office/drawing/2014/main" id="{37E5CA4E-E1F0-007F-4F37-B2132EFCE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186" y="3960595"/>
            <a:ext cx="3484335" cy="2322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615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42AF18-2993-1C4D-3BC7-F9B9A4CCB2A5}"/>
              </a:ext>
            </a:extLst>
          </p:cNvPr>
          <p:cNvSpPr txBox="1"/>
          <p:nvPr/>
        </p:nvSpPr>
        <p:spPr>
          <a:xfrm>
            <a:off x="96253" y="202711"/>
            <a:ext cx="52493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Dobbiamo </a:t>
            </a:r>
            <a:r>
              <a:rPr lang="it-IT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avere in antipatia 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ogni peccato, perché non si può uscire dal peccato senza rinnegarlo </a:t>
            </a:r>
            <a:endParaRPr lang="it-IT" sz="2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92BB5F8-BE17-C7C0-AB2A-25257984645C}"/>
              </a:ext>
            </a:extLst>
          </p:cNvPr>
          <p:cNvSpPr txBox="1"/>
          <p:nvPr/>
        </p:nvSpPr>
        <p:spPr>
          <a:xfrm>
            <a:off x="8191099" y="3993869"/>
            <a:ext cx="400090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Bisogna sempre indicare il Bene e incoraggiare a tendervi.</a:t>
            </a: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 misericordia di Dio è più grande di ogni nostro peccato!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52CB2C-A167-1049-8DA1-AC49782A0C0B}"/>
              </a:ext>
            </a:extLst>
          </p:cNvPr>
          <p:cNvSpPr txBox="1"/>
          <p:nvPr/>
        </p:nvSpPr>
        <p:spPr>
          <a:xfrm>
            <a:off x="3345984" y="2353350"/>
            <a:ext cx="859776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capissimo a quante cose abbiamo rinunciato per un peccato, non ci sembrerebbe di nessuno sforzo rinunciare a quel che implica la scelta della Grazia</a:t>
            </a:r>
            <a:endParaRPr lang="it-IT" sz="28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06E7231-AE02-AD57-7ECB-EB32823F8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132" y="342080"/>
            <a:ext cx="6339840" cy="169392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B413EFA-7FD8-8C4D-B90E-AF24FFA0C7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7" t="22142" r="41825"/>
          <a:stretch/>
        </p:blipFill>
        <p:spPr>
          <a:xfrm>
            <a:off x="146790" y="1587705"/>
            <a:ext cx="3083691" cy="4301279"/>
          </a:xfrm>
          <a:prstGeom prst="ellipse">
            <a:avLst/>
          </a:prstGeom>
          <a:ln w="63500" cap="rnd">
            <a:solidFill>
              <a:schemeClr val="bg2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45824BD1-53E7-3546-FB98-4A2D9B0B1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3" r="27828" b="19356"/>
          <a:stretch/>
        </p:blipFill>
        <p:spPr>
          <a:xfrm>
            <a:off x="3376611" y="3993869"/>
            <a:ext cx="4659027" cy="2554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40000"/>
                <a:lumOff val="6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926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E17903B8-532B-FA78-D586-7122B5889E48}"/>
              </a:ext>
            </a:extLst>
          </p:cNvPr>
          <p:cNvSpPr/>
          <p:nvPr/>
        </p:nvSpPr>
        <p:spPr>
          <a:xfrm>
            <a:off x="3522607" y="1290736"/>
            <a:ext cx="4049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PREGHIAMO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451D78E-8E5F-6315-AF36-05C4C7468899}"/>
              </a:ext>
            </a:extLst>
          </p:cNvPr>
          <p:cNvSpPr txBox="1"/>
          <p:nvPr/>
        </p:nvSpPr>
        <p:spPr>
          <a:xfrm>
            <a:off x="324452" y="2591254"/>
            <a:ext cx="111965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 misericordia o Signore della mia gola e delle mie voracità e concedimi il governo di me stesso</a:t>
            </a:r>
            <a:endParaRPr lang="it-IT" sz="2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BF8149-6B6F-1042-6E94-D2CC6614A1B8}"/>
              </a:ext>
            </a:extLst>
          </p:cNvPr>
          <p:cNvSpPr txBox="1"/>
          <p:nvPr/>
        </p:nvSpPr>
        <p:spPr>
          <a:xfrm>
            <a:off x="324451" y="3726802"/>
            <a:ext cx="113124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 misericordia o Signore della mia lussuria e donami un pensiero limpido e sano</a:t>
            </a:r>
            <a:endParaRPr lang="it-IT" sz="2800" dirty="0"/>
          </a:p>
        </p:txBody>
      </p:sp>
      <p:pic>
        <p:nvPicPr>
          <p:cNvPr id="7172" name="Picture 4" descr="Preghiera, Mani, Pregando, Grigio">
            <a:extLst>
              <a:ext uri="{FF2B5EF4-FFF2-40B4-BE49-F238E27FC236}">
                <a16:creationId xmlns:a16="http://schemas.microsoft.com/office/drawing/2014/main" id="{A58617E6-BCBA-270F-A990-6193F0BCA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356" y="1041534"/>
            <a:ext cx="1083368" cy="106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B211DF2E-FBAD-391D-6CD0-0B0863C92AEC}"/>
              </a:ext>
            </a:extLst>
          </p:cNvPr>
          <p:cNvSpPr/>
          <p:nvPr/>
        </p:nvSpPr>
        <p:spPr>
          <a:xfrm>
            <a:off x="1085811" y="701363"/>
            <a:ext cx="967386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Combattiamo la buona battaglia!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31FFDFE-A0C7-0F81-AEA1-FB01239D684F}"/>
              </a:ext>
            </a:extLst>
          </p:cNvPr>
          <p:cNvSpPr txBox="1"/>
          <p:nvPr/>
        </p:nvSpPr>
        <p:spPr>
          <a:xfrm>
            <a:off x="324450" y="4985775"/>
            <a:ext cx="119537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 misericordia o Signore della mia avarizia e donami distacco dalle cose</a:t>
            </a:r>
            <a:endParaRPr lang="it-IT" sz="28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939C621-C4B3-3CE6-1ADB-63A9245E07C8}"/>
              </a:ext>
            </a:extLst>
          </p:cNvPr>
          <p:cNvSpPr txBox="1"/>
          <p:nvPr/>
        </p:nvSpPr>
        <p:spPr>
          <a:xfrm>
            <a:off x="324450" y="5813862"/>
            <a:ext cx="113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 misericordia o Signore della mia ira e donami la tua stessa misericordia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78394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B0F6B8C-CD17-0EFD-4063-097AC3EAFC59}"/>
              </a:ext>
            </a:extLst>
          </p:cNvPr>
          <p:cNvSpPr txBox="1"/>
          <p:nvPr/>
        </p:nvSpPr>
        <p:spPr>
          <a:xfrm>
            <a:off x="157413" y="223701"/>
            <a:ext cx="99645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 misericordia o Signore della mia tristezza e donami gratitudine</a:t>
            </a:r>
            <a:endParaRPr lang="it-IT" sz="2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185D124-5119-30EC-84B8-4267382C4E8F}"/>
              </a:ext>
            </a:extLst>
          </p:cNvPr>
          <p:cNvSpPr txBox="1"/>
          <p:nvPr/>
        </p:nvSpPr>
        <p:spPr>
          <a:xfrm>
            <a:off x="157413" y="893044"/>
            <a:ext cx="12182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 misericordia o Signore della mia accidia e donami di essere costante nel bene</a:t>
            </a:r>
            <a:endParaRPr lang="it-IT" sz="28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F59E3EA-646C-C11E-EABC-F2D88E464357}"/>
              </a:ext>
            </a:extLst>
          </p:cNvPr>
          <p:cNvSpPr txBox="1"/>
          <p:nvPr/>
        </p:nvSpPr>
        <p:spPr>
          <a:xfrm>
            <a:off x="74195" y="1546527"/>
            <a:ext cx="107730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Abbi misericordia o Signore della mia vanagloria che è invidia e donami comunione con i fratelli e le sorelle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D0034AC-16C2-BED5-4B51-57F71A973B7A}"/>
              </a:ext>
            </a:extLst>
          </p:cNvPr>
          <p:cNvSpPr txBox="1"/>
          <p:nvPr/>
        </p:nvSpPr>
        <p:spPr>
          <a:xfrm>
            <a:off x="74195" y="2630897"/>
            <a:ext cx="112932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 misericordia o Signore della mia superbia e del mio orgoglio e donami l'umiltà, che è la verità</a:t>
            </a:r>
            <a:endParaRPr lang="it-IT" sz="28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14CC5FF-4424-989E-3A42-62A424FFECF9}"/>
              </a:ext>
            </a:extLst>
          </p:cNvPr>
          <p:cNvSpPr txBox="1"/>
          <p:nvPr/>
        </p:nvSpPr>
        <p:spPr>
          <a:xfrm>
            <a:off x="74195" y="3715267"/>
            <a:ext cx="119958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 questi doni, soprattutto donami l'umiltà della misericordia, perché da ogni mio peccato impari ad usare la tua pazienza e la tua tenerezza verso i fratelli e le sorelle</a:t>
            </a:r>
            <a:endParaRPr lang="it-IT" sz="28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452EFEF-66BC-5332-54ED-88A04CBDBB59}"/>
              </a:ext>
            </a:extLst>
          </p:cNvPr>
          <p:cNvSpPr txBox="1"/>
          <p:nvPr/>
        </p:nvSpPr>
        <p:spPr>
          <a:xfrm>
            <a:off x="157413" y="4799637"/>
            <a:ext cx="1154349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Se, infatti, non mi apro ad avere misericordia, come chiederti misericordia?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20BCF90-18EA-F547-5C2F-3670435D1B4D}"/>
              </a:ext>
            </a:extLst>
          </p:cNvPr>
          <p:cNvSpPr txBox="1"/>
          <p:nvPr/>
        </p:nvSpPr>
        <p:spPr>
          <a:xfrm>
            <a:off x="211856" y="5460494"/>
            <a:ext cx="10497753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non ho amore, a che serve vincere i pensieri maligni?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C3B20C05-C53C-B055-986E-734FA4BDD898}"/>
              </a:ext>
            </a:extLst>
          </p:cNvPr>
          <p:cNvSpPr/>
          <p:nvPr/>
        </p:nvSpPr>
        <p:spPr>
          <a:xfrm>
            <a:off x="4954419" y="5964956"/>
            <a:ext cx="15327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AMEN</a:t>
            </a:r>
          </a:p>
        </p:txBody>
      </p:sp>
    </p:spTree>
    <p:extLst>
      <p:ext uri="{BB962C8B-B14F-4D97-AF65-F5344CB8AC3E}">
        <p14:creationId xmlns:p14="http://schemas.microsoft.com/office/powerpoint/2010/main" val="387124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i multimediali online 3" title="MANO POTENTE di Riccardo Sansone con SOTTOTITOLI. Edizioni RnS 2019, Album &quot;Mi salverai&quot;">
            <a:hlinkClick r:id="" action="ppaction://media"/>
            <a:extLst>
              <a:ext uri="{FF2B5EF4-FFF2-40B4-BE49-F238E27FC236}">
                <a16:creationId xmlns:a16="http://schemas.microsoft.com/office/drawing/2014/main" id="{FB787CA2-8303-92CC-00D9-352A1911F4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28600" y="-106961"/>
            <a:ext cx="12582939" cy="71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3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DC5A7C-4B81-64E6-3193-6FD106A78DAA}"/>
              </a:ext>
            </a:extLst>
          </p:cNvPr>
          <p:cNvSpPr txBox="1"/>
          <p:nvPr/>
        </p:nvSpPr>
        <p:spPr>
          <a:xfrm>
            <a:off x="662538" y="1015014"/>
            <a:ext cx="10866924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E’ assolutamente sano ingaggiare la buona battaglia e astenersi dalle battaglie sbagliate. Ne vale la pena.</a:t>
            </a:r>
            <a:endParaRPr lang="it-IT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3C875B-D09C-09C7-D11D-C04BE2F02A96}"/>
              </a:ext>
            </a:extLst>
          </p:cNvPr>
          <p:cNvSpPr txBox="1"/>
          <p:nvPr/>
        </p:nvSpPr>
        <p:spPr>
          <a:xfrm>
            <a:off x="1588448" y="4132054"/>
            <a:ext cx="9374727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dirty="0"/>
              <a:t>TESTO TRATTO DA </a:t>
            </a:r>
          </a:p>
          <a:p>
            <a:pPr algn="ctr"/>
            <a:r>
              <a:rPr lang="it-IT" sz="4800" dirty="0"/>
              <a:t>«L’ARTE DELLA BUONA BATTAGLIA» FABIO ROSINI</a:t>
            </a:r>
          </a:p>
        </p:txBody>
      </p:sp>
    </p:spTree>
    <p:extLst>
      <p:ext uri="{BB962C8B-B14F-4D97-AF65-F5344CB8AC3E}">
        <p14:creationId xmlns:p14="http://schemas.microsoft.com/office/powerpoint/2010/main" val="310921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CE5C560-A9D8-0534-A30C-83EB9BC9A16C}"/>
              </a:ext>
            </a:extLst>
          </p:cNvPr>
          <p:cNvSpPr txBox="1"/>
          <p:nvPr/>
        </p:nvSpPr>
        <p:spPr>
          <a:xfrm>
            <a:off x="368968" y="351619"/>
            <a:ext cx="11454063" cy="615476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it-IT" sz="2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«Cristo ci ha liberati perché restassimo liberi» – </a:t>
            </a:r>
            <a:r>
              <a:rPr lang="it-IT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 liberi da cosa? Cosa significa per me essere libera? 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it-IT" sz="2800" b="1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«State dunque saldi e non lasciatevi imporre di nuovo il giogo della schiavitù» – </a:t>
            </a:r>
            <a:r>
              <a:rPr lang="it-IT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c’è forse una tendenza di fondo a essere nella schiavitù?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800" b="1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«Noi infatti per virtù dello Spirito, attendiamo dalla fede la giustificazione che speriamo» -</a:t>
            </a:r>
            <a:r>
              <a:rPr lang="it-IT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fare un santo ci vuole un peccatore</a:t>
            </a:r>
            <a:endParaRPr lang="it-IT" sz="2800" b="1" i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«Poiché in Cristo Gesù non è la circoncisione che conta o la non circoncisione, ma la fede che opera per mezzo della carità» – </a:t>
            </a:r>
            <a:r>
              <a:rPr lang="it-IT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</a:t>
            </a:r>
            <a:r>
              <a:rPr lang="it-IT" sz="2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 è l’eliminazione (la circoncisione) di qualcosa per ottemperanza di un obbligo (della legge) che può salvarci, in cosa consisterebbe una fede che opera per mezzo della carità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053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F40A418-FC9C-007C-3CA3-836DF31E5C23}"/>
              </a:ext>
            </a:extLst>
          </p:cNvPr>
          <p:cNvSpPr txBox="1"/>
          <p:nvPr/>
        </p:nvSpPr>
        <p:spPr>
          <a:xfrm>
            <a:off x="7980480" y="2411922"/>
            <a:ext cx="3941144" cy="267765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E’ indispensabile l’aiuto della Grazia: perché nessuno si salva per il proprio impegno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 solo grazie all’Amore testardo e misericordioso di Dio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E36E276-5BAE-561C-58CC-066E6A84D79F}"/>
              </a:ext>
            </a:extLst>
          </p:cNvPr>
          <p:cNvSpPr txBox="1"/>
          <p:nvPr/>
        </p:nvSpPr>
        <p:spPr>
          <a:xfrm>
            <a:off x="8498189" y="5104424"/>
            <a:ext cx="3289620" cy="1624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32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 profondo a te grido, o Signore</a:t>
            </a:r>
            <a:r>
              <a:rPr lang="it-IT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!” </a:t>
            </a:r>
            <a:r>
              <a:rPr lang="it-IT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(Sal 130,1)</a:t>
            </a:r>
            <a:endParaRPr lang="it-IT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1574471-2939-A8C4-71E0-E5F55D5C08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" t="1399" r="17932" b="-1399"/>
          <a:stretch/>
        </p:blipFill>
        <p:spPr>
          <a:xfrm>
            <a:off x="-510487" y="129029"/>
            <a:ext cx="9008676" cy="6905431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B8374B2-CA91-593B-34C0-F4183928F09E}"/>
              </a:ext>
            </a:extLst>
          </p:cNvPr>
          <p:cNvSpPr txBox="1"/>
          <p:nvPr/>
        </p:nvSpPr>
        <p:spPr>
          <a:xfrm>
            <a:off x="165606" y="4554850"/>
            <a:ext cx="7656490" cy="2174121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nostre paure”, “i nostri complessi”,     “le nostre ferite, “</a:t>
            </a:r>
            <a:r>
              <a:rPr lang="it-IT" sz="32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nostri sensi di colpa”, l’ambizione, l’invidia,                                    il desiderio di prestigio o di perfezione </a:t>
            </a:r>
            <a:endParaRPr lang="it-IT" sz="3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ECDA783-5FD9-3447-2EC6-9AB07286497F}"/>
              </a:ext>
            </a:extLst>
          </p:cNvPr>
          <p:cNvSpPr txBox="1"/>
          <p:nvPr/>
        </p:nvSpPr>
        <p:spPr>
          <a:xfrm>
            <a:off x="165605" y="187049"/>
            <a:ext cx="752727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ritroviamo prigionieri di inganni interiori, di suggestioni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che appianano la strada al male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it-IT" sz="28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683585D-C09C-BE51-548F-F11EDEF45ADF}"/>
              </a:ext>
            </a:extLst>
          </p:cNvPr>
          <p:cNvSpPr txBox="1"/>
          <p:nvPr/>
        </p:nvSpPr>
        <p:spPr>
          <a:xfrm>
            <a:off x="7980480" y="251563"/>
            <a:ext cx="4045915" cy="203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it-IT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«Cristo ci ha liberati perché restassimo liberi» – </a:t>
            </a:r>
            <a:r>
              <a:rPr lang="it-IT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 liberi da cosa? Cosa significa per me essere libero? </a:t>
            </a:r>
          </a:p>
        </p:txBody>
      </p:sp>
    </p:spTree>
    <p:extLst>
      <p:ext uri="{BB962C8B-B14F-4D97-AF65-F5344CB8AC3E}">
        <p14:creationId xmlns:p14="http://schemas.microsoft.com/office/powerpoint/2010/main" val="1458418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3150CD2D-D259-452C-D905-C24294959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38" y="236851"/>
            <a:ext cx="8117622" cy="520669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09771C2-943A-FFC5-CA21-ED1B94938E67}"/>
              </a:ext>
            </a:extLst>
          </p:cNvPr>
          <p:cNvSpPr txBox="1"/>
          <p:nvPr/>
        </p:nvSpPr>
        <p:spPr>
          <a:xfrm>
            <a:off x="491249" y="142765"/>
            <a:ext cx="11358880" cy="9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State dunque saldi e non lasciatevi imporre di nuovo il giogo della schiavitù – </a:t>
            </a: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c’è forse una tendenza di fondo a essere nella schiavitù?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Lucchetti, Catena, Lucchetto D'Amore">
            <a:extLst>
              <a:ext uri="{FF2B5EF4-FFF2-40B4-BE49-F238E27FC236}">
                <a16:creationId xmlns:a16="http://schemas.microsoft.com/office/drawing/2014/main" id="{6FFD3DD0-394A-7444-CCBE-276665094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89" y="2148607"/>
            <a:ext cx="6380150" cy="425146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2C5E0CA-28FE-D252-8AC7-A03E69498C9F}"/>
              </a:ext>
            </a:extLst>
          </p:cNvPr>
          <p:cNvSpPr txBox="1"/>
          <p:nvPr/>
        </p:nvSpPr>
        <p:spPr>
          <a:xfrm>
            <a:off x="0" y="5322569"/>
            <a:ext cx="89616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Nel Vangelo si parla di una donna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schiava di sette demoni, che diviene poi definitivamente libera di fronte a un sepolcro vuoto e a quello che credeva fosse un semplice giardiniere</a:t>
            </a:r>
            <a:endParaRPr lang="it-IT" sz="28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A58EFF3-D266-00C3-D65E-FB6C0638BD50}"/>
              </a:ext>
            </a:extLst>
          </p:cNvPr>
          <p:cNvSpPr txBox="1"/>
          <p:nvPr/>
        </p:nvSpPr>
        <p:spPr>
          <a:xfrm>
            <a:off x="7214309" y="1456110"/>
            <a:ext cx="4977691" cy="1384995"/>
          </a:xfrm>
          <a:prstGeom prst="rect">
            <a:avLst/>
          </a:prstGeom>
          <a:solidFill>
            <a:srgbClr val="002060">
              <a:alpha val="51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Tutti abbiamo forze interiori che ostacolano il processo di liberazione e che ci intrappolano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0347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4B565A0-65A6-50B2-B5C2-46B6EFD90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82" y="1958355"/>
            <a:ext cx="7423486" cy="4657077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2F005EB-9567-F04F-12F8-70B7F2EF5E9A}"/>
              </a:ext>
            </a:extLst>
          </p:cNvPr>
          <p:cNvSpPr txBox="1"/>
          <p:nvPr/>
        </p:nvSpPr>
        <p:spPr>
          <a:xfrm>
            <a:off x="199722" y="111078"/>
            <a:ext cx="7423486" cy="191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 Spirito Santo visita il profondo del nostro essere</a:t>
            </a: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dando ispirazioni, consolazioni, correzioni, esortazioni, intuizioni, aperture, ricordi, connessioni e tanto altro.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B6D328-6C0C-7EA4-AC97-EF93302CE934}"/>
              </a:ext>
            </a:extLst>
          </p:cNvPr>
          <p:cNvSpPr txBox="1"/>
          <p:nvPr/>
        </p:nvSpPr>
        <p:spPr>
          <a:xfrm>
            <a:off x="7960093" y="4240743"/>
            <a:ext cx="4328160" cy="2374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 tutto ciò che lo Spirito dona, lo offre sempre nella libertà, per questo l’uomo può trascurare i movimenti profondi del suo cuore.  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6275929-4CCB-7894-5E40-7E40F2340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468" y="111078"/>
            <a:ext cx="3883794" cy="3883794"/>
          </a:xfrm>
          <a:prstGeom prst="ellipse">
            <a:avLst/>
          </a:prstGeom>
          <a:ln w="63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9851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3EEC914-D7F5-5708-8E47-10D680F6A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29" y="-151251"/>
            <a:ext cx="12771927" cy="851129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43D2D58-6F93-47F1-3A93-58E95858A2D9}"/>
              </a:ext>
            </a:extLst>
          </p:cNvPr>
          <p:cNvSpPr/>
          <p:nvPr/>
        </p:nvSpPr>
        <p:spPr>
          <a:xfrm>
            <a:off x="741259" y="358888"/>
            <a:ext cx="9823972" cy="923330"/>
          </a:xfrm>
          <a:prstGeom prst="rect">
            <a:avLst/>
          </a:prstGeom>
          <a:solidFill>
            <a:schemeClr val="tx2">
              <a:lumMod val="25000"/>
              <a:alpha val="33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 PORTE DELL’INGANNO SONO…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5E400EC-E227-13A7-8BDA-EA8B92ACD03D}"/>
              </a:ext>
            </a:extLst>
          </p:cNvPr>
          <p:cNvSpPr/>
          <p:nvPr/>
        </p:nvSpPr>
        <p:spPr>
          <a:xfrm>
            <a:off x="813203" y="3429000"/>
            <a:ext cx="3904916" cy="923330"/>
          </a:xfrm>
          <a:prstGeom prst="rect">
            <a:avLst/>
          </a:prstGeom>
          <a:solidFill>
            <a:schemeClr val="bg2">
              <a:lumMod val="50000"/>
              <a:alpha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superficialità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38936CC-EB7C-A421-0316-A69544072538}"/>
              </a:ext>
            </a:extLst>
          </p:cNvPr>
          <p:cNvSpPr/>
          <p:nvPr/>
        </p:nvSpPr>
        <p:spPr>
          <a:xfrm>
            <a:off x="7025988" y="3207041"/>
            <a:ext cx="3222164" cy="923330"/>
          </a:xfrm>
          <a:prstGeom prst="rect">
            <a:avLst/>
          </a:prstGeom>
          <a:solidFill>
            <a:schemeClr val="bg2">
              <a:lumMod val="50000"/>
              <a:alpha val="39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negligenza</a:t>
            </a:r>
          </a:p>
        </p:txBody>
      </p:sp>
    </p:spTree>
    <p:extLst>
      <p:ext uri="{BB962C8B-B14F-4D97-AF65-F5344CB8AC3E}">
        <p14:creationId xmlns:p14="http://schemas.microsoft.com/office/powerpoint/2010/main" val="1519161619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7A995A7-648F-12D3-0369-494376528DE9}"/>
              </a:ext>
            </a:extLst>
          </p:cNvPr>
          <p:cNvSpPr txBox="1"/>
          <p:nvPr/>
        </p:nvSpPr>
        <p:spPr>
          <a:xfrm>
            <a:off x="1692442" y="0"/>
            <a:ext cx="88071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suggestione del maligno e l’ispirazione di Dio sono come due ragazze</a:t>
            </a:r>
            <a:endParaRPr lang="it-IT" sz="3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5929FF2-9F22-7125-FFCF-F00545E5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2"/>
          <a:stretch/>
        </p:blipFill>
        <p:spPr>
          <a:xfrm rot="16200000">
            <a:off x="-756738" y="1906172"/>
            <a:ext cx="5334807" cy="36610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C9F37CA-8314-E3E2-F227-EB07E3BF38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3" r="21614"/>
          <a:stretch/>
        </p:blipFill>
        <p:spPr>
          <a:xfrm>
            <a:off x="8254767" y="949848"/>
            <a:ext cx="3661015" cy="55736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B4F43B9-27D0-9158-8BB7-179B82A37468}"/>
              </a:ext>
            </a:extLst>
          </p:cNvPr>
          <p:cNvSpPr txBox="1"/>
          <p:nvPr/>
        </p:nvSpPr>
        <p:spPr>
          <a:xfrm>
            <a:off x="4102368" y="1506910"/>
            <a:ext cx="3987266" cy="181588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suggestione del maligno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è una ragazza brutta, ma truccatissima, provocante e ammiccante</a:t>
            </a:r>
            <a:endParaRPr lang="it-IT" sz="2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E741C99-0477-9F42-9C72-9AA1D82A9149}"/>
              </a:ext>
            </a:extLst>
          </p:cNvPr>
          <p:cNvSpPr txBox="1"/>
          <p:nvPr/>
        </p:nvSpPr>
        <p:spPr>
          <a:xfrm>
            <a:off x="3937234" y="4443149"/>
            <a:ext cx="4229401" cy="181588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’ispirazione di Dio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è una ragazza bellissima ma semplice, acqua e sapone, riservata , che non si espone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114644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E644104-DDD7-2186-BD2D-C0ABE8232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593" y="-46712"/>
            <a:ext cx="12680102" cy="690471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EAEA6D9-E23C-C75A-397B-8EAC22333AC2}"/>
              </a:ext>
            </a:extLst>
          </p:cNvPr>
          <p:cNvSpPr txBox="1"/>
          <p:nvPr/>
        </p:nvSpPr>
        <p:spPr>
          <a:xfrm>
            <a:off x="550645" y="222796"/>
            <a:ext cx="357859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Talvolta “sentiamo” che stiamo facendo qualcosa che non quadra, qualcosa che stona, e purtroppo non ci fermiamo a guardare meglio quella intuizione, la lasciamo scivolare via, stoltamente</a:t>
            </a:r>
            <a:endParaRPr lang="it-IT" sz="2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2C1F54F-7FAA-FCDB-DB1C-71F142CD97FC}"/>
              </a:ext>
            </a:extLst>
          </p:cNvPr>
          <p:cNvSpPr txBox="1"/>
          <p:nvPr/>
        </p:nvSpPr>
        <p:spPr>
          <a:xfrm>
            <a:off x="1038324" y="6179361"/>
            <a:ext cx="11153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Quindi la superficialità è uno degli atteggiamenti prediletti dalla tentazione.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98421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Tema di Offic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277</TotalTime>
  <Words>1744</Words>
  <Application>Microsoft Office PowerPoint</Application>
  <PresentationFormat>Widescreen</PresentationFormat>
  <Paragraphs>87</Paragraphs>
  <Slides>28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6" baseType="lpstr">
      <vt:lpstr>Algerian</vt:lpstr>
      <vt:lpstr>Arial</vt:lpstr>
      <vt:lpstr>Calibri</vt:lpstr>
      <vt:lpstr>Calibri Light</vt:lpstr>
      <vt:lpstr>inherit</vt:lpstr>
      <vt:lpstr>Lato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Lia Sirna</dc:creator>
  <cp:lastModifiedBy>Lia Sirna</cp:lastModifiedBy>
  <cp:revision>88</cp:revision>
  <dcterms:created xsi:type="dcterms:W3CDTF">2023-07-16T20:13:44Z</dcterms:created>
  <dcterms:modified xsi:type="dcterms:W3CDTF">2023-08-02T11:23:57Z</dcterms:modified>
</cp:coreProperties>
</file>